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  <p:embeddedFont>
      <p:font typeface="Garet Light" panose="020B0604020202020204" charset="0"/>
      <p:regular r:id="rId19"/>
    </p:embeddedFont>
    <p:embeddedFont>
      <p:font typeface="Neue Machina" panose="020B0604020202020204" charset="0"/>
      <p:regular r:id="rId20"/>
    </p:embeddedFont>
    <p:embeddedFont>
      <p:font typeface="Neue Machina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4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87945" y="-644445"/>
            <a:ext cx="11575889" cy="11575889"/>
          </a:xfrm>
          <a:custGeom>
            <a:avLst/>
            <a:gdLst/>
            <a:ahLst/>
            <a:cxnLst/>
            <a:rect l="l" t="t" r="r" b="b"/>
            <a:pathLst>
              <a:path w="11575889" h="11575889">
                <a:moveTo>
                  <a:pt x="0" y="0"/>
                </a:moveTo>
                <a:lnTo>
                  <a:pt x="11575890" y="0"/>
                </a:lnTo>
                <a:lnTo>
                  <a:pt x="11575890" y="11575890"/>
                </a:lnTo>
                <a:lnTo>
                  <a:pt x="0" y="1157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560627" y="6027546"/>
            <a:ext cx="2936530" cy="157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Presented by:</a:t>
            </a:r>
          </a:p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Ahood Alsuhaibani</a:t>
            </a:r>
          </a:p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Lama Almegbil</a:t>
            </a:r>
          </a:p>
          <a:p>
            <a:pPr algn="ctr">
              <a:lnSpc>
                <a:spcPts val="3133"/>
              </a:lnSpc>
              <a:spcBef>
                <a:spcPct val="0"/>
              </a:spcBef>
            </a:pPr>
            <a:endParaRPr lang="en-US" sz="2410">
              <a:solidFill>
                <a:srgbClr val="B3E4C5"/>
              </a:solidFill>
              <a:latin typeface="Garet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821031" y="2655298"/>
            <a:ext cx="12415722" cy="3400823"/>
            <a:chOff x="0" y="0"/>
            <a:chExt cx="16554296" cy="45344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54296" cy="376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9"/>
                </a:lnSpc>
              </a:pPr>
              <a:r>
                <a:rPr lang="en-US" sz="9299">
                  <a:solidFill>
                    <a:srgbClr val="B3E4C5"/>
                  </a:solidFill>
                  <a:latin typeface="Neue Machina"/>
                </a:rPr>
                <a:t>Saudi Marathon 2023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87133"/>
              <a:ext cx="11251691" cy="54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4"/>
                </a:lnSpc>
              </a:pPr>
              <a:endParaRPr/>
            </a:p>
          </p:txBody>
        </p:sp>
      </p:grpSp>
      <p:pic>
        <p:nvPicPr>
          <p:cNvPr id="10" name="Picture 9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9BE1BC87-4EAD-F54D-74DF-FFE19E031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-5981700"/>
            <a:ext cx="23677389" cy="13318531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93C3B5D-99A7-AB72-5128-74436C64A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7CA2A87-8EBF-8163-29B5-9DFA1011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9" name="Picture 18" descr="A logo on a black background&#10;&#10;Description automatically generated">
            <a:extLst>
              <a:ext uri="{FF2B5EF4-FFF2-40B4-BE49-F238E27FC236}">
                <a16:creationId xmlns:a16="http://schemas.microsoft.com/office/drawing/2014/main" id="{D165F30C-F261-C88B-40CB-105E36195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15" y="-1184211"/>
            <a:ext cx="11238013" cy="6327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2602045" y="488441"/>
            <a:ext cx="12531253" cy="9310118"/>
          </a:xfrm>
          <a:custGeom>
            <a:avLst/>
            <a:gdLst/>
            <a:ahLst/>
            <a:cxnLst/>
            <a:rect l="l" t="t" r="r" b="b"/>
            <a:pathLst>
              <a:path w="12531253" h="9310118">
                <a:moveTo>
                  <a:pt x="0" y="0"/>
                </a:moveTo>
                <a:lnTo>
                  <a:pt x="12531253" y="0"/>
                </a:lnTo>
                <a:lnTo>
                  <a:pt x="12531253" y="9310118"/>
                </a:lnTo>
                <a:lnTo>
                  <a:pt x="0" y="931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4038600" y="695863"/>
            <a:ext cx="10644622" cy="8895273"/>
          </a:xfrm>
          <a:custGeom>
            <a:avLst/>
            <a:gdLst/>
            <a:ahLst/>
            <a:cxnLst/>
            <a:rect l="l" t="t" r="r" b="b"/>
            <a:pathLst>
              <a:path w="6987022" h="5838767">
                <a:moveTo>
                  <a:pt x="0" y="0"/>
                </a:moveTo>
                <a:lnTo>
                  <a:pt x="6987022" y="0"/>
                </a:lnTo>
                <a:lnTo>
                  <a:pt x="6987022" y="5838766"/>
                </a:lnTo>
                <a:lnTo>
                  <a:pt x="0" y="583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4524256" y="1403316"/>
            <a:ext cx="9239488" cy="7480368"/>
          </a:xfrm>
          <a:custGeom>
            <a:avLst/>
            <a:gdLst/>
            <a:ahLst/>
            <a:cxnLst/>
            <a:rect l="l" t="t" r="r" b="b"/>
            <a:pathLst>
              <a:path w="9239488" h="7480368">
                <a:moveTo>
                  <a:pt x="0" y="0"/>
                </a:moveTo>
                <a:lnTo>
                  <a:pt x="9239488" y="0"/>
                </a:lnTo>
                <a:lnTo>
                  <a:pt x="9239488" y="7480368"/>
                </a:lnTo>
                <a:lnTo>
                  <a:pt x="0" y="748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6382" y="702106"/>
            <a:ext cx="102952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CONCLUSION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-284480" y="6401226"/>
            <a:ext cx="18856960" cy="10607040"/>
          </a:xfrm>
          <a:custGeom>
            <a:avLst/>
            <a:gdLst/>
            <a:ahLst/>
            <a:cxnLst/>
            <a:rect l="l" t="t" r="r" b="b"/>
            <a:pathLst>
              <a:path w="18856960" h="1060704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59957" y="2066393"/>
            <a:ext cx="3936425" cy="4611058"/>
            <a:chOff x="0" y="0"/>
            <a:chExt cx="5248566" cy="6148077"/>
          </a:xfrm>
        </p:grpSpPr>
        <p:sp>
          <p:nvSpPr>
            <p:cNvPr id="5" name="TextBox 5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 participating nationality in Saudi marathons is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Saudi Arabia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99961" y="5675942"/>
            <a:ext cx="3936425" cy="4611058"/>
            <a:chOff x="0" y="0"/>
            <a:chExt cx="5248566" cy="6148077"/>
          </a:xfrm>
        </p:grpSpPr>
        <p:sp>
          <p:nvSpPr>
            <p:cNvPr id="9" name="TextBox 9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 common gender group participating in Saudi marathons is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male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75788" y="2552168"/>
            <a:ext cx="3936425" cy="4125283"/>
            <a:chOff x="0" y="0"/>
            <a:chExt cx="5248566" cy="55003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21093"/>
              <a:ext cx="5248566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Females 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are more likely to obtain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first ranks 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than males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9847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96023" y="5675942"/>
            <a:ext cx="3936425" cy="4611058"/>
            <a:chOff x="0" y="0"/>
            <a:chExt cx="5248566" cy="614807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There is an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positive relationship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 between rank and gun time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B4236"/>
                  </a:solidFill>
                  <a:latin typeface="Neue Machina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45009" y="2066393"/>
            <a:ext cx="3936425" cy="4611058"/>
            <a:chOff x="0" y="0"/>
            <a:chExt cx="5248566" cy="614807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most-participating category of marathons was the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4 km category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B4236"/>
                  </a:solidFill>
                  <a:latin typeface="Neue Machina"/>
                </a:rPr>
                <a:t>05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67480"/>
            <a:ext cx="8794895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B3E4C5"/>
                </a:solidFill>
                <a:latin typeface="Neue Machina"/>
              </a:rPr>
              <a:t>THANK YOU FOR LISTENING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8980077" y="2704259"/>
            <a:ext cx="11575889" cy="11575889"/>
          </a:xfrm>
          <a:custGeom>
            <a:avLst/>
            <a:gdLst/>
            <a:ahLst/>
            <a:cxnLst/>
            <a:rect l="l" t="t" r="r" b="b"/>
            <a:pathLst>
              <a:path w="11575889" h="11575889">
                <a:moveTo>
                  <a:pt x="0" y="0"/>
                </a:moveTo>
                <a:lnTo>
                  <a:pt x="11575890" y="0"/>
                </a:lnTo>
                <a:lnTo>
                  <a:pt x="11575890" y="11575889"/>
                </a:lnTo>
                <a:lnTo>
                  <a:pt x="0" y="11575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69803" y="3315789"/>
            <a:ext cx="8448122" cy="4838470"/>
          </a:xfrm>
          <a:custGeom>
            <a:avLst/>
            <a:gdLst/>
            <a:ahLst/>
            <a:cxnLst/>
            <a:rect l="l" t="t" r="r" b="b"/>
            <a:pathLst>
              <a:path w="8448122" h="4838470">
                <a:moveTo>
                  <a:pt x="0" y="0"/>
                </a:moveTo>
                <a:lnTo>
                  <a:pt x="8448121" y="0"/>
                </a:lnTo>
                <a:lnTo>
                  <a:pt x="8448121" y="4838469"/>
                </a:lnTo>
                <a:lnTo>
                  <a:pt x="0" y="483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64327" y="5031842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5969" y="845183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B3E4C5"/>
                </a:solidFill>
                <a:latin typeface="Neue Machina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12719" y="2675547"/>
            <a:ext cx="8675281" cy="5159221"/>
            <a:chOff x="0" y="0"/>
            <a:chExt cx="11567042" cy="687896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76225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Information about our dataset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4726"/>
              <a:ext cx="11567042" cy="2191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Exploration of th dataset</a:t>
              </a:r>
            </a:p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Questions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12176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Cleaning the dataset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53127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Exploration data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94077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Conclusion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04483" y="4604678"/>
            <a:ext cx="223315" cy="223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73394" y="6507711"/>
            <a:ext cx="223315" cy="2233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65981" y="3946063"/>
            <a:ext cx="223315" cy="2233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0221" y="3868592"/>
            <a:ext cx="4051964" cy="5102539"/>
            <a:chOff x="0" y="0"/>
            <a:chExt cx="824850" cy="1038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24850" cy="10577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"/>
                </a:rPr>
                <a:t>It has 7 columns which are (rank,name,gender,nationality,gun time,chip time)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51601" y="3017648"/>
            <a:ext cx="1689204" cy="16892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7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0B4236"/>
                  </a:solidFill>
                  <a:latin typeface="Garet Bold"/>
                </a:rPr>
                <a:t>Columns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79360" y="3868592"/>
            <a:ext cx="4051964" cy="5102539"/>
            <a:chOff x="0" y="0"/>
            <a:chExt cx="824850" cy="10387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24850" cy="10768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67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"/>
                </a:rPr>
                <a:t>It has 12009 rows 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60740" y="3017648"/>
            <a:ext cx="1689204" cy="16892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7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B4236"/>
                  </a:solidFill>
                  <a:latin typeface="Garet Bold"/>
                </a:rPr>
                <a:t>Rows</a:t>
              </a:r>
              <a:r>
                <a:rPr lang="en-US" sz="2300">
                  <a:solidFill>
                    <a:srgbClr val="0B4236"/>
                  </a:solidFill>
                  <a:latin typeface="Garet Light"/>
                </a:rPr>
                <a:t>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2899" y="681550"/>
            <a:ext cx="164013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DATASET INFORMATION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9110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QUESTIONS</a:t>
            </a:r>
          </a:p>
        </p:txBody>
      </p:sp>
      <p:sp>
        <p:nvSpPr>
          <p:cNvPr id="3" name="Freeform 3"/>
          <p:cNvSpPr/>
          <p:nvPr/>
        </p:nvSpPr>
        <p:spPr>
          <a:xfrm rot="-2783953">
            <a:off x="6669020" y="3776766"/>
            <a:ext cx="14996323" cy="7825354"/>
          </a:xfrm>
          <a:custGeom>
            <a:avLst/>
            <a:gdLst/>
            <a:ahLst/>
            <a:cxnLst/>
            <a:rect l="l" t="t" r="r" b="b"/>
            <a:pathLst>
              <a:path w="14996323" h="7825354">
                <a:moveTo>
                  <a:pt x="0" y="0"/>
                </a:moveTo>
                <a:lnTo>
                  <a:pt x="14996323" y="0"/>
                </a:lnTo>
                <a:lnTo>
                  <a:pt x="14996323" y="7825353"/>
                </a:lnTo>
                <a:lnTo>
                  <a:pt x="0" y="7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571549" y="2760345"/>
            <a:ext cx="11328797" cy="523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What are the top 10 nationalities participating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What are the 10 least nationalities participating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What gender has the most participation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What is the distribution of the ranking of females and males?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What is the number of participants according           </a:t>
            </a:r>
          </a:p>
          <a:p>
            <a:pPr>
              <a:lnSpc>
                <a:spcPts val="6000"/>
              </a:lnSpc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 to each category of the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>
                <a:solidFill>
                  <a:srgbClr val="B3E4C5"/>
                </a:solidFill>
                <a:latin typeface="Garet Light"/>
              </a:rPr>
              <a:t>There is a relationship between rank and gun time?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B423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916016" cy="10287000"/>
            <a:chOff x="0" y="0"/>
            <a:chExt cx="252298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2981" cy="3752726"/>
            </a:xfrm>
            <a:custGeom>
              <a:avLst/>
              <a:gdLst/>
              <a:ahLst/>
              <a:cxnLst/>
              <a:rect l="l" t="t" r="r" b="b"/>
              <a:pathLst>
                <a:path w="2522981" h="3752726">
                  <a:moveTo>
                    <a:pt x="0" y="0"/>
                  </a:moveTo>
                  <a:lnTo>
                    <a:pt x="2522981" y="0"/>
                  </a:lnTo>
                  <a:lnTo>
                    <a:pt x="252298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908131" y="1229833"/>
          <a:ext cx="9351167" cy="7827333"/>
        </p:xfrm>
        <a:graphic>
          <a:graphicData uri="http://schemas.openxmlformats.org/drawingml/2006/table">
            <a:tbl>
              <a:tblPr/>
              <a:tblGrid>
                <a:gridCol w="133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796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Rank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Name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Gender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Category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Nationality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Gun Time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Chip Time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52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42eb63b2-5dba-4030-bf6d-2b1f83ac611b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GBR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19:02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18:41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52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ab274d04-e39c-48d8-8dbd-4ecbce5cc95d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KSA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19:50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19:42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27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9b249d53-c90b-4b48-b23b-ec5f141ef44c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FRA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21:15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21:15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52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28e13d85-38d4-483c-b9cc-93b9bd9bde14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JOR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21:32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21:25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9525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0a1c87a5-344e-4d27-9182-32f654230ebb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KSA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21:55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rimo"/>
                        </a:rPr>
                        <a:t>21:40</a:t>
                      </a:r>
                      <a:endParaRPr lang="en-US" sz="11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61908" y="3233737"/>
            <a:ext cx="6592200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3"/>
              </a:lnSpc>
            </a:pPr>
            <a:r>
              <a:rPr lang="en-US" sz="8344">
                <a:solidFill>
                  <a:srgbClr val="B3E4C5"/>
                </a:solidFill>
                <a:latin typeface="Neue Machina"/>
              </a:rPr>
              <a:t>EXPLORATION OF THE 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B423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916016" cy="10287000"/>
            <a:chOff x="0" y="0"/>
            <a:chExt cx="252298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2981" cy="3752726"/>
            </a:xfrm>
            <a:custGeom>
              <a:avLst/>
              <a:gdLst/>
              <a:ahLst/>
              <a:cxnLst/>
              <a:rect l="l" t="t" r="r" b="b"/>
              <a:pathLst>
                <a:path w="2522981" h="3752726">
                  <a:moveTo>
                    <a:pt x="0" y="0"/>
                  </a:moveTo>
                  <a:lnTo>
                    <a:pt x="2522981" y="0"/>
                  </a:lnTo>
                  <a:lnTo>
                    <a:pt x="252298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0241" y="3983582"/>
            <a:ext cx="5655534" cy="231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8"/>
              </a:lnSpc>
            </a:pPr>
            <a:r>
              <a:rPr lang="en-US" sz="7548">
                <a:solidFill>
                  <a:srgbClr val="B3E4C5"/>
                </a:solidFill>
                <a:latin typeface="Neue Machina"/>
              </a:rPr>
              <a:t>CLEANING DATASET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74965" y="2848156"/>
            <a:ext cx="3523234" cy="1500320"/>
            <a:chOff x="0" y="0"/>
            <a:chExt cx="812800" cy="3461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403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3E4C5"/>
                  </a:solidFill>
                  <a:latin typeface="Neue Machina"/>
                </a:rPr>
                <a:t>Cleaning datadet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10912" y="6183693"/>
            <a:ext cx="1742542" cy="1090322"/>
            <a:chOff x="0" y="0"/>
            <a:chExt cx="851072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258671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Garet Light"/>
                </a:rPr>
                <a:t>Drop some rows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67376" y="6348522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258671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69651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Garet Light"/>
                </a:rPr>
                <a:t>Fill in some null values 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782183" y="3598316"/>
            <a:ext cx="1892782" cy="2585377"/>
          </a:xfrm>
          <a:prstGeom prst="line">
            <a:avLst/>
          </a:prstGeom>
          <a:ln w="28575" cap="rnd">
            <a:solidFill>
              <a:srgbClr val="0B423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16" name="AutoShape 16"/>
          <p:cNvSpPr/>
          <p:nvPr/>
        </p:nvSpPr>
        <p:spPr>
          <a:xfrm>
            <a:off x="14198199" y="3598316"/>
            <a:ext cx="1761841" cy="2750206"/>
          </a:xfrm>
          <a:prstGeom prst="line">
            <a:avLst/>
          </a:prstGeom>
          <a:ln w="28575" cap="rnd">
            <a:solidFill>
              <a:srgbClr val="0B423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271" y="2216992"/>
            <a:ext cx="1173708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EXPLORATION DATA ANALYSIS</a:t>
            </a:r>
          </a:p>
        </p:txBody>
      </p:sp>
      <p:sp>
        <p:nvSpPr>
          <p:cNvPr id="3" name="Freeform 3"/>
          <p:cNvSpPr/>
          <p:nvPr/>
        </p:nvSpPr>
        <p:spPr>
          <a:xfrm rot="-2783953">
            <a:off x="6669020" y="3776766"/>
            <a:ext cx="14996323" cy="7825354"/>
          </a:xfrm>
          <a:custGeom>
            <a:avLst/>
            <a:gdLst/>
            <a:ahLst/>
            <a:cxnLst/>
            <a:rect l="l" t="t" r="r" b="b"/>
            <a:pathLst>
              <a:path w="14996323" h="7825354">
                <a:moveTo>
                  <a:pt x="0" y="0"/>
                </a:moveTo>
                <a:lnTo>
                  <a:pt x="14996323" y="0"/>
                </a:lnTo>
                <a:lnTo>
                  <a:pt x="14996323" y="7825353"/>
                </a:lnTo>
                <a:lnTo>
                  <a:pt x="0" y="7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7210" y="1395196"/>
            <a:ext cx="9873581" cy="7496608"/>
          </a:xfrm>
          <a:custGeom>
            <a:avLst/>
            <a:gdLst/>
            <a:ahLst/>
            <a:cxnLst/>
            <a:rect l="l" t="t" r="r" b="b"/>
            <a:pathLst>
              <a:path w="9873581" h="7496608">
                <a:moveTo>
                  <a:pt x="0" y="0"/>
                </a:moveTo>
                <a:lnTo>
                  <a:pt x="9873580" y="0"/>
                </a:lnTo>
                <a:lnTo>
                  <a:pt x="9873580" y="7496608"/>
                </a:lnTo>
                <a:lnTo>
                  <a:pt x="0" y="749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3571091" y="804800"/>
            <a:ext cx="11145817" cy="8453500"/>
          </a:xfrm>
          <a:custGeom>
            <a:avLst/>
            <a:gdLst/>
            <a:ahLst/>
            <a:cxnLst/>
            <a:rect l="l" t="t" r="r" b="b"/>
            <a:pathLst>
              <a:path w="11145817" h="8453500">
                <a:moveTo>
                  <a:pt x="0" y="0"/>
                </a:moveTo>
                <a:lnTo>
                  <a:pt x="11145818" y="0"/>
                </a:lnTo>
                <a:lnTo>
                  <a:pt x="11145818" y="8453500"/>
                </a:lnTo>
                <a:lnTo>
                  <a:pt x="0" y="845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251</Words>
  <Application>Microsoft Office PowerPoint</Application>
  <PresentationFormat>Custom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Garet Light</vt:lpstr>
      <vt:lpstr>Neue Machina Ultra-Bold</vt:lpstr>
      <vt:lpstr>Neue Machina</vt:lpstr>
      <vt:lpstr>Arial</vt:lpstr>
      <vt:lpstr>Garet Bold</vt:lpstr>
      <vt:lpstr>Arimo</vt:lpstr>
      <vt:lpstr>Calibri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Study and Report</dc:title>
  <cp:lastModifiedBy>معتز ال مقبل</cp:lastModifiedBy>
  <cp:revision>2</cp:revision>
  <dcterms:created xsi:type="dcterms:W3CDTF">2006-08-16T00:00:00Z</dcterms:created>
  <dcterms:modified xsi:type="dcterms:W3CDTF">2024-04-01T17:43:48Z</dcterms:modified>
  <dc:identifier>DAGA9UF-hDE</dc:identifier>
</cp:coreProperties>
</file>